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3.5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4"/>
  </p:sldMasterIdLst>
  <p:sldIdLst>
    <p:sldId id="260" r:id="rId5"/>
    <p:sldId id="264" r:id="rId6"/>
    <p:sldId id="263" r:id="rId7"/>
  </p:sldIdLst>
  <p:sldSz cx="12192000" cy="6858000"/>
  <p:notesSz cx="6858000" cy="9144000"/>
  <p:custDataLst>
    <p:tags r:id="rId8"/>
  </p:custData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>
      <p:cViewPr varScale="1">
        <p:scale>
          <a:sx n="85" d="100"/>
          <a:sy n="85" d="100"/>
        </p:scale>
        <p:origin x="53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viewProps" Target="viewProps.xml" /><Relationship Id="rId11" Type="http://schemas.openxmlformats.org/officeDocument/2006/relationships/theme" Target="theme/theme1.xml" /><Relationship Id="rId12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tags" Target="tags/tag1.xml" /><Relationship Id="rId9" Type="http://schemas.openxmlformats.org/officeDocument/2006/relationships/presProps" Target="presProp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0" y="1464001"/>
            <a:ext cx="12192000" cy="4380876"/>
          </a:xfrm>
          <a:noFill/>
        </p:spPr>
        <p:txBody>
          <a:bodyPr tIns="720000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18" name="Rektangel 17"/>
          <p:cNvSpPr/>
          <p:nvPr userDrawn="1"/>
        </p:nvSpPr>
        <p:spPr>
          <a:xfrm>
            <a:off x="0" y="5844876"/>
            <a:ext cx="12192000" cy="1013123"/>
          </a:xfrm>
          <a:prstGeom prst="rect">
            <a:avLst/>
          </a:prstGeom>
          <a:solidFill>
            <a:srgbClr val="72A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pic>
        <p:nvPicPr>
          <p:cNvPr id="19" name="Bilde 18" descr="hjertevarme_hvit.pn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568" y="6060088"/>
            <a:ext cx="4194867" cy="541733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32" y="295662"/>
            <a:ext cx="2465777" cy="71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2173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Rektangel 9"/>
          <p:cNvSpPr/>
          <p:nvPr userDrawn="1"/>
        </p:nvSpPr>
        <p:spPr>
          <a:xfrm>
            <a:off x="0" y="5107440"/>
            <a:ext cx="12192000" cy="1750561"/>
          </a:xfrm>
          <a:prstGeom prst="rect">
            <a:avLst/>
          </a:prstGeom>
          <a:solidFill>
            <a:srgbClr val="72A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61692" y="5332269"/>
            <a:ext cx="9144000" cy="4801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lang="nb-NO" sz="2400" b="1" kern="0" smtClean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1524000" y="855409"/>
            <a:ext cx="9144000" cy="492443"/>
          </a:xfrm>
          <a:prstGeom prst="rect">
            <a:avLst/>
          </a:prstGeom>
        </p:spPr>
        <p:txBody>
          <a:bodyPr anchor="ctr" anchorCtr="1"/>
          <a:lstStyle>
            <a:lvl1pPr>
              <a:defRPr lang="nb-NO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MS PGothic" pitchFamily="34" charset="-128"/>
                <a:cs typeface="Arial"/>
              </a:defRPr>
            </a:lvl1pPr>
          </a:lstStyle>
          <a:p>
            <a:pPr marL="0" lvl="0" algn="ctr" defTabSz="609585" eaLnBrk="0" fontAlgn="base" hangingPunct="0">
              <a:spcAft>
                <a:spcPct val="0"/>
              </a:spcAft>
            </a:pPr>
            <a:r>
              <a:rPr lang="nb-NO"/>
              <a:t>Klikk for å redigere tittelstil</a:t>
            </a:r>
          </a:p>
        </p:txBody>
      </p:sp>
      <p:sp>
        <p:nvSpPr>
          <p:cNvPr id="12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0" y="1463999"/>
            <a:ext cx="12192000" cy="3643440"/>
          </a:xfrm>
          <a:noFill/>
        </p:spPr>
        <p:txBody>
          <a:bodyPr tIns="720000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15081212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625032" y="2197071"/>
            <a:ext cx="10260565" cy="3866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Tit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4311626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tel og innhold + bil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4000" y="1140214"/>
            <a:ext cx="4698408" cy="984885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44000" y="2197071"/>
            <a:ext cx="4698408" cy="3866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5660298" y="1236497"/>
            <a:ext cx="6225300" cy="4826884"/>
          </a:xfrm>
          <a:noFill/>
        </p:spPr>
        <p:txBody>
          <a:bodyPr tIns="720000" anchor="ctr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52936092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4000" y="1140214"/>
            <a:ext cx="10515600" cy="49244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744000" y="2197071"/>
            <a:ext cx="5040000" cy="3866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innhold 2"/>
          <p:cNvSpPr>
            <a:spLocks noGrp="1"/>
          </p:cNvSpPr>
          <p:nvPr>
            <p:ph idx="13"/>
          </p:nvPr>
        </p:nvSpPr>
        <p:spPr>
          <a:xfrm>
            <a:off x="6219600" y="2197071"/>
            <a:ext cx="5040000" cy="3866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17636415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4000" y="1140214"/>
            <a:ext cx="10515600" cy="492443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211805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241861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image" Target="../media/image3.png" /><Relationship Id="rId9" Type="http://schemas.openxmlformats.org/officeDocument/2006/relationships/image" Target="../media/image4.png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Rektangel 12"/>
          <p:cNvSpPr/>
          <p:nvPr userDrawn="1"/>
        </p:nvSpPr>
        <p:spPr>
          <a:xfrm>
            <a:off x="0" y="6521475"/>
            <a:ext cx="12192000" cy="336525"/>
          </a:xfrm>
          <a:prstGeom prst="rect">
            <a:avLst/>
          </a:prstGeom>
          <a:solidFill>
            <a:srgbClr val="72A9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pic>
        <p:nvPicPr>
          <p:cNvPr id="14" name="Bilde 13" descr="hjertevarme_hvi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64" y="6599194"/>
            <a:ext cx="1439992" cy="185964"/>
          </a:xfrm>
          <a:prstGeom prst="rect">
            <a:avLst/>
          </a:prstGeom>
        </p:spPr>
      </p:pic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2598421" y="6575345"/>
            <a:ext cx="1440180" cy="16414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lnSpc>
                <a:spcPct val="100000"/>
              </a:lnSpc>
              <a:defRPr sz="1067">
                <a:solidFill>
                  <a:schemeClr val="bg1"/>
                </a:solidFill>
              </a:defRPr>
            </a:lvl1pPr>
          </a:lstStyle>
          <a:p>
            <a:fld id="{F68B996D-A3BD-4DDC-9A09-0DC25E0F5BB6}" type="datetimeFigureOut">
              <a:rPr lang="nb-NO" smtClean="0"/>
              <a:t>14.04.2023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575345"/>
            <a:ext cx="4114800" cy="16414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lnSpc>
                <a:spcPct val="100000"/>
              </a:lnSpc>
              <a:defRPr sz="1067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405538" y="6575345"/>
            <a:ext cx="480060" cy="16414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lnSpc>
                <a:spcPct val="100000"/>
              </a:lnSpc>
              <a:defRPr sz="1067">
                <a:solidFill>
                  <a:schemeClr val="bg1"/>
                </a:solidFill>
              </a:defRPr>
            </a:lvl1pPr>
          </a:lstStyle>
          <a:p>
            <a:fld id="{F5B04178-6F7D-4B31-B0BE-157F44A758E0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2"/>
          <p:cNvSpPr>
            <a:spLocks noGrp="1"/>
          </p:cNvSpPr>
          <p:nvPr>
            <p:ph type="body" idx="1"/>
          </p:nvPr>
        </p:nvSpPr>
        <p:spPr>
          <a:xfrm>
            <a:off x="1625032" y="2197071"/>
            <a:ext cx="10260565" cy="3866309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tittel 1"/>
          <p:cNvSpPr>
            <a:spLocks noGrp="1"/>
          </p:cNvSpPr>
          <p:nvPr>
            <p:ph type="title"/>
          </p:nvPr>
        </p:nvSpPr>
        <p:spPr>
          <a:xfrm>
            <a:off x="744000" y="1140213"/>
            <a:ext cx="11141597" cy="49244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06" y="234207"/>
            <a:ext cx="1346239" cy="392773"/>
          </a:xfrm>
          <a:prstGeom prst="rect">
            <a:avLst/>
          </a:prstGeom>
        </p:spPr>
      </p:pic>
      <p:sp>
        <p:nvSpPr>
          <p:cNvPr id="3" name="MSIPCMContentMarking" descr="{&quot;HashCode&quot;:610110512,&quot;Placement&quot;:&quot;Footer&quot;,&quot;Top&quot;:519.343,&quot;Left&quot;:0.0,&quot;SlideWidth&quot;:960,&quot;SlideHeight&quot;:540}">
            <a:extLst>
              <a:ext uri="{FF2B5EF4-FFF2-40B4-BE49-F238E27FC236}">
                <a16:creationId xmlns:a16="http://schemas.microsoft.com/office/drawing/2014/main" id="{F6E2ACE2-2396-94E5-DACF-C375B6160770}"/>
              </a:ext>
            </a:extLst>
          </p:cNvPr>
          <p:cNvSpPr txBox="1"/>
          <p:nvPr userDrawn="1"/>
        </p:nvSpPr>
        <p:spPr>
          <a:xfrm>
            <a:off x="0" y="6595656"/>
            <a:ext cx="1446127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000000"/>
                </a:solidFill>
                <a:latin typeface="Calibri" panose="020f0502020204030204" pitchFamily="34" charset="0"/>
              </a:rPr>
              <a:t>Følsomhet Intern (gul)</a:t>
            </a:r>
          </a:p>
        </p:txBody>
      </p:sp>
    </p:spTree>
    <p:extLst>
      <p:ext uri="{BB962C8B-B14F-4D97-AF65-F5344CB8AC3E}">
        <p14:creationId xmlns:p14="http://schemas.microsoft.com/office/powerpoint/2010/main" val="39267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/>
  <p:timing/>
  <p:txStyles>
    <p:titleStyle>
      <a:lvl1pPr algn="l" defTabSz="914377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rgbClr val="595959"/>
          </a:solidFill>
          <a:latin typeface="+mj-lt"/>
          <a:ea typeface="+mj-ea"/>
          <a:cs typeface="+mj-cs"/>
        </a:defRPr>
      </a:lvl1pPr>
    </p:titleStyle>
    <p:bodyStyle>
      <a:lvl1pPr marL="383990" indent="-383990" algn="l" defTabSz="914377" rtl="0" eaLnBrk="1" latinLnBrk="0" hangingPunct="1">
        <a:lnSpc>
          <a:spcPct val="130000"/>
        </a:lnSpc>
        <a:spcBef>
          <a:spcPct val="0"/>
        </a:spcBef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575986" indent="-191995" algn="l" defTabSz="914377" rtl="0" eaLnBrk="1" latinLnBrk="0" hangingPunct="1">
        <a:lnSpc>
          <a:spcPct val="130000"/>
        </a:lnSpc>
        <a:spcBef>
          <a:spcPct val="0"/>
        </a:spcBef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2pPr>
      <a:lvl3pPr marL="767981" indent="-191995" algn="l" defTabSz="914377" rtl="0" eaLnBrk="1" latinLnBrk="0" hangingPunct="1">
        <a:lnSpc>
          <a:spcPct val="130000"/>
        </a:lnSpc>
        <a:spcBef>
          <a:spcPct val="0"/>
        </a:spcBef>
        <a:buFont typeface="Arial" panose="020b0604020202020204" pitchFamily="34" charset="0"/>
        <a:buChar char="•"/>
        <a:defRPr sz="1467" kern="1200">
          <a:solidFill>
            <a:srgbClr val="595959"/>
          </a:solidFill>
          <a:latin typeface="+mn-lt"/>
          <a:ea typeface="+mn-ea"/>
          <a:cs typeface="+mn-cs"/>
        </a:defRPr>
      </a:lvl3pPr>
      <a:lvl4pPr marL="959976" indent="-191995" algn="l" defTabSz="914377" rtl="0" eaLnBrk="1" latinLnBrk="0" hangingPunct="1">
        <a:lnSpc>
          <a:spcPct val="130000"/>
        </a:lnSpc>
        <a:spcBef>
          <a:spcPct val="0"/>
        </a:spcBef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1151971" indent="-191995" algn="l" defTabSz="914377" rtl="0" eaLnBrk="1" latinLnBrk="0" hangingPunct="1">
        <a:lnSpc>
          <a:spcPct val="130000"/>
        </a:lnSpc>
        <a:spcBef>
          <a:spcPct val="0"/>
        </a:spcBef>
        <a:buFont typeface="Arial" panose="020b0604020202020204" pitchFamily="34" charset="0"/>
        <a:buChar char="•"/>
        <a:defRPr sz="1333" kern="1200">
          <a:solidFill>
            <a:srgbClr val="595959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png" /><Relationship Id="rId3" Type="http://schemas.openxmlformats.org/officeDocument/2006/relationships/image" Target="../media/image7.png" /><Relationship Id="rId4" Type="http://schemas.openxmlformats.org/officeDocument/2006/relationships/image" Target="../media/image8.png" /><Relationship Id="rId5" Type="http://schemas.openxmlformats.org/officeDocument/2006/relationships/image" Target="../media/image9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png" /><Relationship Id="rId3" Type="http://schemas.openxmlformats.org/officeDocument/2006/relationships/image" Target="../media/image11.png" /><Relationship Id="rId4" Type="http://schemas.openxmlformats.org/officeDocument/2006/relationships/image" Target="../media/image12.png" /><Relationship Id="rId5" Type="http://schemas.openxmlformats.org/officeDocument/2006/relationships/image" Target="../media/image13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kstSylinder 4"/>
          <p:cNvSpPr txBox="1"/>
          <p:nvPr/>
        </p:nvSpPr>
        <p:spPr>
          <a:xfrm>
            <a:off x="2498271" y="6555921"/>
            <a:ext cx="969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Har du spørsmål, spør superbruker Imatis, oversikt over superbrukere finner du på intranett under vaktplaner, eller spør nærmeste leder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1929621" y="268433"/>
            <a:ext cx="9264030" cy="492443"/>
          </a:xfrm>
        </p:spPr>
        <p:txBody>
          <a:bodyPr/>
          <a:lstStyle/>
          <a:p>
            <a:r>
              <a:rPr lang="nb-NO"/>
              <a:t>Imatis – Registrering av «Pandemipasienter»</a:t>
            </a:r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6" y="5465123"/>
            <a:ext cx="12192000" cy="870857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650240" y="2512731"/>
            <a:ext cx="10490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Hvor: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/>
              <a:t>I «INFO OM PAS.»</a:t>
            </a:r>
          </a:p>
          <a:p>
            <a:pPr lvl="1"/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Hvorfor: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/>
              <a:t>Tydelig vise at vi har pasienter klassifisert med «pandemi» i avdelingen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/>
              <a:t>For at alle støttetjenester (portør, radiologi, renhold, fysio osv. skal få tydelig informasjon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/>
              <a:t>For å gi beredskapsteam og ledergruppe en tydelig og lik status/oversikt over hele HDS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Hvordan: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b-NO"/>
              <a:t>Se de neste sidene</a:t>
            </a:r>
          </a:p>
        </p:txBody>
      </p:sp>
      <p:sp>
        <p:nvSpPr>
          <p:cNvPr id="6" name="Rektangel 5"/>
          <p:cNvSpPr/>
          <p:nvPr/>
        </p:nvSpPr>
        <p:spPr>
          <a:xfrm>
            <a:off x="660399" y="1307515"/>
            <a:ext cx="100207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b="1"/>
              <a:t>Pasienter med «</a:t>
            </a:r>
            <a:r>
              <a:rPr lang="nb-NO" sz="3600" b="1">
                <a:solidFill>
                  <a:srgbClr val="C00000"/>
                </a:solidFill>
              </a:rPr>
              <a:t>PÅVIST» </a:t>
            </a:r>
            <a:r>
              <a:rPr lang="nb-NO" sz="2400" b="1"/>
              <a:t>smitte relatert til en pandemi, SKAL registreres i Imatis</a:t>
            </a:r>
            <a:endParaRPr lang="nb-NO" sz="2400" b="1"/>
          </a:p>
        </p:txBody>
      </p:sp>
    </p:spTree>
    <p:extLst>
      <p:ext uri="{BB962C8B-B14F-4D97-AF65-F5344CB8AC3E}">
        <p14:creationId xmlns:p14="http://schemas.microsoft.com/office/powerpoint/2010/main" val="78636317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kstSylinder 4"/>
          <p:cNvSpPr txBox="1"/>
          <p:nvPr/>
        </p:nvSpPr>
        <p:spPr>
          <a:xfrm>
            <a:off x="2498271" y="6555921"/>
            <a:ext cx="969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Har du spørsmål, spør superbruker Imatis, oversikt over superbrukere finner du på intranett under vaktplaner, eller spør nærmeste leder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1929621" y="268433"/>
            <a:ext cx="9264030" cy="861774"/>
          </a:xfrm>
        </p:spPr>
        <p:txBody>
          <a:bodyPr/>
          <a:lstStyle/>
          <a:p>
            <a:r>
              <a:rPr lang="nb-NO" sz="2800" err="1"/>
              <a:t>Imatis – Registrering av «Pandemipasienter» og andre isolasjonspasienter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4533"/>
            <a:ext cx="12305793" cy="81670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5575" y="1966307"/>
            <a:ext cx="6019800" cy="3090494"/>
          </a:xfrm>
          <a:prstGeom prst="rect">
            <a:avLst/>
          </a:prstGeom>
        </p:spPr>
      </p:pic>
      <p:sp>
        <p:nvSpPr>
          <p:cNvPr id="11" name="Ellipse 10"/>
          <p:cNvSpPr/>
          <p:nvPr/>
        </p:nvSpPr>
        <p:spPr>
          <a:xfrm>
            <a:off x="4320383" y="1584105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1</a:t>
            </a:r>
          </a:p>
        </p:txBody>
      </p:sp>
      <p:sp>
        <p:nvSpPr>
          <p:cNvPr id="12" name="Ellipse 11"/>
          <p:cNvSpPr/>
          <p:nvPr/>
        </p:nvSpPr>
        <p:spPr>
          <a:xfrm>
            <a:off x="7720178" y="4494224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2</a:t>
            </a:r>
          </a:p>
        </p:txBody>
      </p:sp>
      <p:sp>
        <p:nvSpPr>
          <p:cNvPr id="13" name="Ellipse 12"/>
          <p:cNvSpPr/>
          <p:nvPr/>
        </p:nvSpPr>
        <p:spPr>
          <a:xfrm>
            <a:off x="5202189" y="3878771"/>
            <a:ext cx="510264" cy="64145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3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270164" y="2205288"/>
            <a:ext cx="33189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Trykk på «info om pas.»</a:t>
            </a:r>
          </a:p>
          <a:p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«Legg til»</a:t>
            </a:r>
          </a:p>
          <a:p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Velg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«Pandemi påvist»,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«pandemi påvist, avisolert»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«isolasjon»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Eller «isolasjon? »</a:t>
            </a:r>
          </a:p>
          <a:p>
            <a:endParaRPr lang="nb-NO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«OK»</a:t>
            </a:r>
          </a:p>
        </p:txBody>
      </p:sp>
      <p:pic>
        <p:nvPicPr>
          <p:cNvPr id="15" name="Bild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4916" y="2251420"/>
            <a:ext cx="2024251" cy="1594847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90914" y="2310536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1</a:t>
            </a:r>
          </a:p>
        </p:txBody>
      </p:sp>
      <p:sp>
        <p:nvSpPr>
          <p:cNvPr id="7" name="Ellipse 6"/>
          <p:cNvSpPr/>
          <p:nvPr/>
        </p:nvSpPr>
        <p:spPr>
          <a:xfrm>
            <a:off x="190914" y="2869927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2</a:t>
            </a:r>
          </a:p>
        </p:txBody>
      </p:sp>
      <p:sp>
        <p:nvSpPr>
          <p:cNvPr id="9" name="Ellipse 8"/>
          <p:cNvSpPr/>
          <p:nvPr/>
        </p:nvSpPr>
        <p:spPr>
          <a:xfrm>
            <a:off x="190914" y="3429318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3</a:t>
            </a:r>
          </a:p>
        </p:txBody>
      </p:sp>
      <p:sp>
        <p:nvSpPr>
          <p:cNvPr id="16" name="Ellipse 15"/>
          <p:cNvSpPr/>
          <p:nvPr/>
        </p:nvSpPr>
        <p:spPr>
          <a:xfrm>
            <a:off x="270164" y="5059301"/>
            <a:ext cx="340274" cy="31943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4</a:t>
            </a:r>
          </a:p>
        </p:txBody>
      </p:sp>
      <p:sp>
        <p:nvSpPr>
          <p:cNvPr id="17" name="Ellipse 16"/>
          <p:cNvSpPr/>
          <p:nvPr/>
        </p:nvSpPr>
        <p:spPr>
          <a:xfrm>
            <a:off x="10997030" y="3398984"/>
            <a:ext cx="340274" cy="305381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4</a:t>
            </a:r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542FC51D-442D-8676-EE01-7C66CB8270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8625" y="2695235"/>
            <a:ext cx="1609680" cy="2332721"/>
          </a:xfrm>
          <a:prstGeom prst="rect">
            <a:avLst/>
          </a:prstGeom>
        </p:spPr>
      </p:pic>
      <p:sp>
        <p:nvSpPr>
          <p:cNvPr id="14" name="Avrundet rektangel 13"/>
          <p:cNvSpPr/>
          <p:nvPr/>
        </p:nvSpPr>
        <p:spPr>
          <a:xfrm>
            <a:off x="5486752" y="3673041"/>
            <a:ext cx="1260827" cy="31943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Avrundet rektangel 13">
            <a:extLst>
              <a:ext uri="{FF2B5EF4-FFF2-40B4-BE49-F238E27FC236}">
                <a16:creationId xmlns:a16="http://schemas.microsoft.com/office/drawing/2014/main" id="{FBCFC836-5AC7-F2E3-71AB-44F44E664251}"/>
              </a:ext>
            </a:extLst>
          </p:cNvPr>
          <p:cNvSpPr/>
          <p:nvPr/>
        </p:nvSpPr>
        <p:spPr>
          <a:xfrm>
            <a:off x="5569084" y="4334504"/>
            <a:ext cx="1260827" cy="31943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11585B6E-5B10-1B47-06FB-083D9D555C9B}"/>
              </a:ext>
            </a:extLst>
          </p:cNvPr>
          <p:cNvSpPr txBox="1"/>
          <p:nvPr/>
        </p:nvSpPr>
        <p:spPr>
          <a:xfrm>
            <a:off x="361050" y="5491599"/>
            <a:ext cx="115764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/>
              <a:t>Regler for registrening: </a:t>
            </a:r>
            <a:r>
              <a:rPr lang="nb-NO" sz="1600"/>
              <a:t>Hvis pasienten har Pandemi og isoleres registreres </a:t>
            </a:r>
            <a:r>
              <a:rPr lang="nb-NO" sz="1600">
                <a:solidFill>
                  <a:schemeClr val="accent3"/>
                </a:solidFill>
              </a:rPr>
              <a:t>«Pandemi påvist». </a:t>
            </a:r>
            <a:r>
              <a:rPr lang="nb-NO" sz="1600"/>
              <a:t>Hvis pasienten ikke lenger skal isoleres men har pandemi, brukes </a:t>
            </a:r>
            <a:r>
              <a:rPr lang="nb-NO" sz="1600">
                <a:solidFill>
                  <a:schemeClr val="accent3"/>
                </a:solidFill>
              </a:rPr>
              <a:t>«Pandemi påvist, avisolert». </a:t>
            </a:r>
            <a:r>
              <a:rPr lang="nb-NO" sz="1600"/>
              <a:t>For annen isolasjon, for eksempel influensa registreres </a:t>
            </a:r>
            <a:r>
              <a:rPr lang="nb-NO" sz="1600">
                <a:solidFill>
                  <a:schemeClr val="accent3"/>
                </a:solidFill>
              </a:rPr>
              <a:t>«isolasjon»</a:t>
            </a:r>
            <a:r>
              <a:rPr lang="nb-NO" sz="1600"/>
              <a:t>,  og i påvente av prøvesvar for all smitte registreres </a:t>
            </a:r>
            <a:r>
              <a:rPr lang="nb-NO" sz="1600">
                <a:solidFill>
                  <a:schemeClr val="accent3"/>
                </a:solidFill>
              </a:rPr>
              <a:t>«isolasjon?» </a:t>
            </a:r>
          </a:p>
        </p:txBody>
      </p:sp>
    </p:spTree>
    <p:extLst>
      <p:ext uri="{BB962C8B-B14F-4D97-AF65-F5344CB8AC3E}">
        <p14:creationId xmlns:p14="http://schemas.microsoft.com/office/powerpoint/2010/main" val="39476296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kstSylinder 4"/>
          <p:cNvSpPr txBox="1"/>
          <p:nvPr/>
        </p:nvSpPr>
        <p:spPr>
          <a:xfrm>
            <a:off x="2498271" y="6555921"/>
            <a:ext cx="9693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Har du spørsmål, spør superbruker Imatis, oversikt over superbrukere finner du på intranett under vaktplaner, eller spør nærmeste leder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1929621" y="268434"/>
            <a:ext cx="9714298" cy="923330"/>
          </a:xfrm>
        </p:spPr>
        <p:txBody>
          <a:bodyPr/>
          <a:lstStyle/>
          <a:p>
            <a:r>
              <a:rPr lang="nb-NO" err="1"/>
              <a:t>Imatis </a:t>
            </a:r>
            <a:r>
              <a:rPr lang="nb-NO" sz="2800"/>
              <a:t>– Registrering av Pandemipasienter og andre isolasjonspasienter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8310880" y="2248805"/>
            <a:ext cx="3556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sz="1600"/>
          </a:p>
          <a:p>
            <a:endParaRPr lang="nb-NO" sz="1600"/>
          </a:p>
          <a:p>
            <a:r>
              <a:rPr lang="nb-NO" sz="1600"/>
              <a:t>Informasjon som markeres i </a:t>
            </a:r>
          </a:p>
          <a:p>
            <a:r>
              <a:rPr lang="nb-NO" sz="1600"/>
              <a:t>«INFO OM PAS:» deles med: </a:t>
            </a:r>
          </a:p>
          <a:p>
            <a:endParaRPr lang="nb-NO" sz="1600"/>
          </a:p>
          <a:p>
            <a:r>
              <a:rPr lang="nb-NO" sz="1600"/>
              <a:t>Alle som har Imatis for inneliggende pasienter på HDS</a:t>
            </a:r>
          </a:p>
          <a:p>
            <a:endParaRPr lang="nb-NO">
              <a:solidFill>
                <a:srgbClr val="FF0000"/>
              </a:solidFill>
            </a:endParaRPr>
          </a:p>
          <a:p>
            <a:r>
              <a:rPr lang="nb-NO">
                <a:solidFill>
                  <a:srgbClr val="FF0000"/>
                </a:solidFill>
              </a:rPr>
              <a:t>Ansvarlig ressurs må alltid </a:t>
            </a:r>
          </a:p>
          <a:p>
            <a:r>
              <a:rPr lang="nb-NO">
                <a:solidFill>
                  <a:srgbClr val="FF0000"/>
                </a:solidFill>
              </a:rPr>
              <a:t>legge seg til i tavlen. </a:t>
            </a:r>
          </a:p>
          <a:p>
            <a:r>
              <a:rPr lang="nb-NO">
                <a:solidFill>
                  <a:srgbClr val="FF0000"/>
                </a:solidFill>
              </a:rPr>
              <a:t>Vi må sikre god smittesporing! </a:t>
            </a:r>
            <a:endParaRPr lang="nb-NO" sz="1600">
              <a:solidFill>
                <a:srgbClr val="FF0000"/>
              </a:solidFill>
            </a:endParaRPr>
          </a:p>
        </p:txBody>
      </p:sp>
      <p:pic>
        <p:nvPicPr>
          <p:cNvPr id="10" name="Bild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4325" y="5814132"/>
            <a:ext cx="2964052" cy="4791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A43A55A7-AE07-6E09-B91E-A21CBD49C6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331" y="2890318"/>
            <a:ext cx="6501586" cy="3699249"/>
          </a:xfrm>
          <a:prstGeom prst="rect">
            <a:avLst/>
          </a:prstGeom>
        </p:spPr>
      </p:pic>
      <p:sp>
        <p:nvSpPr>
          <p:cNvPr id="7" name="Avrundet rektangel 6"/>
          <p:cNvSpPr/>
          <p:nvPr/>
        </p:nvSpPr>
        <p:spPr>
          <a:xfrm>
            <a:off x="4731391" y="2952925"/>
            <a:ext cx="3422010" cy="3602996"/>
          </a:xfrm>
          <a:prstGeom prst="roundRect">
            <a:avLst/>
          </a:prstGeom>
          <a:noFill/>
          <a:ln w="38100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F578DE0A-4CAB-7B22-C480-344F065181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568" y="1375845"/>
            <a:ext cx="5594991" cy="561769"/>
          </a:xfrm>
          <a:prstGeom prst="rect">
            <a:avLst/>
          </a:prstGeom>
        </p:spPr>
      </p:pic>
      <p:sp>
        <p:nvSpPr>
          <p:cNvPr id="9" name="Avrundet rektangel 8"/>
          <p:cNvSpPr/>
          <p:nvPr/>
        </p:nvSpPr>
        <p:spPr>
          <a:xfrm>
            <a:off x="4493255" y="1240416"/>
            <a:ext cx="1377949" cy="762667"/>
          </a:xfrm>
          <a:prstGeom prst="roundRect">
            <a:avLst/>
          </a:prstGeom>
          <a:noFill/>
          <a:ln w="38100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BF208231-A474-C7C9-776A-7F960B4EA55C}"/>
              </a:ext>
            </a:extLst>
          </p:cNvPr>
          <p:cNvSpPr txBox="1"/>
          <p:nvPr/>
        </p:nvSpPr>
        <p:spPr>
          <a:xfrm>
            <a:off x="6853806" y="1503674"/>
            <a:ext cx="620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eller</a:t>
            </a:r>
          </a:p>
        </p:txBody>
      </p:sp>
      <p:pic>
        <p:nvPicPr>
          <p:cNvPr id="22" name="Bilde 21">
            <a:extLst>
              <a:ext uri="{FF2B5EF4-FFF2-40B4-BE49-F238E27FC236}">
                <a16:creationId xmlns:a16="http://schemas.microsoft.com/office/drawing/2014/main" id="{D4E36433-EDD7-CB52-513E-144A3A5218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4591" y="1131822"/>
            <a:ext cx="4037683" cy="85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2207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7763.0"/>
  <p:tag name="AS_RELEASE_DATE" val="2023.05.14"/>
  <p:tag name="AS_TITLE" val="Aspose.Slides for .NET 4.0 Client Profile"/>
  <p:tag name="AS_VERSION" val="23.5"/>
</p:tagLst>
</file>

<file path=ppt/theme/theme1.xml><?xml version="1.0" encoding="utf-8"?>
<a:theme xmlns:r="http://schemas.openxmlformats.org/officeDocument/2006/relationships" xmlns:a="http://schemas.openxmlformats.org/drawingml/2006/main" name="Diakonale Sykehus Grønn">
  <a:themeElements>
    <a:clrScheme name="Haraldsplass">
      <a:dk1>
        <a:sysClr val="windowText" lastClr="000000"/>
      </a:dk1>
      <a:lt1>
        <a:sysClr val="window" lastClr="FFFFFF"/>
      </a:lt1>
      <a:dk2>
        <a:srgbClr val="3F3F3F"/>
      </a:dk2>
      <a:lt2>
        <a:srgbClr val="BFBFBF"/>
      </a:lt2>
      <a:accent1>
        <a:srgbClr val="595959"/>
      </a:accent1>
      <a:accent2>
        <a:srgbClr val="00A1DF"/>
      </a:accent2>
      <a:accent3>
        <a:srgbClr val="002F87"/>
      </a:accent3>
      <a:accent4>
        <a:srgbClr val="72A94E"/>
      </a:accent4>
      <a:accent5>
        <a:srgbClr val="FF7F2F"/>
      </a:accent5>
      <a:accent6>
        <a:srgbClr val="5A7F72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Haraldsplass_Diakonale_Sykehus_PPT_ny.potx" id="{F304E656-0F08-4032-935B-71B3DF4FB72D}" vid="{7D838AC2-B7A0-420F-A0BA-BAE679900508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F6755B4328DD4E894B7808F19337BA" ma:contentTypeVersion="0" ma:contentTypeDescription="Opprett et nytt dokument." ma:contentTypeScope="" ma:versionID="25e672b694d20f78dfbaa9d82cd4e7f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e2500873ed525c1cf306a41cba81ed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82EBFF-3626-4B14-9267-C4423A8418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2F2EEC-4CAB-4CB7-9171-EFDA92923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05DCF13-2C3F-42F8-80B4-06696498AB5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>Helse Vest</Company>
  <PresentationFormat>Widescreen</PresentationFormat>
  <Paragraphs>39</Paragraphs>
  <Slides>3</Slides>
  <Notes>0</Notes>
  <TotalTime>461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7">
      <vt:lpstr>Arial</vt:lpstr>
      <vt:lpstr>Calibri</vt:lpstr>
      <vt:lpstr>MS PGothic</vt:lpstr>
      <vt:lpstr>Diakonale Sykehus Grønn</vt:lpstr>
      <vt:lpstr>Imatis – Registrering av «Pandemipasienter»</vt:lpstr>
      <vt:lpstr>Imatis – Registrering av «Pandemipasienter» og andre isolasjonspasienter</vt:lpstr>
      <vt:lpstr>Imatis – Registrering av Pandemipasienter og andre isolasjonspasienter</vt:lpstr>
    </vt:vector>
  </TitlesOfParts>
  <LinksUpToDate>0</LinksUpToDate>
  <SharedDoc>0</SharedDoc>
  <HyperlinksChanged>0</HyperlinksChanged>
  <Application>Aspose.Slides for .NET</Application>
  <AppVersion>23.0500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Imatis – Registrering av Pandemipasienter</dc:title>
  <dc:creator>Fjeldstad, Michael</dc:creator>
  <dc:description>EK_Avdeling¤2#4¤2# ¤3#EK_Avsnitt¤2#4¤2# ¤3#EK_Bedriftsnavn¤2#1¤2#Haraldsplass diakonale sykehus¤3#EK_GjelderFra¤2#0¤2#14.04.2023¤3#EK_KlGjelderFra¤2#0¤2#¤3#EK_Opprettet¤2#0¤2#09.03.2020¤3#EK_Utgitt¤2#0¤2#12.03.2020¤3#EK_IBrukDato¤2#0¤2#14.04.2023¤3#EK_DokumentID¤2#0¤2#D08649¤3#EK_DokTittel¤2#0¤2#Imatis – Registrering av Pandemipasienter¤3#EK_DokType¤2#0¤2#Fellesprosedyre¤3#EK_DocLvlShort¤2#0¤2# ¤3#EK_DocLevel¤2#0¤2# ¤3#EK_EksRef¤2#2¤2# 0	¤3#EK_Erstatter¤2#0¤2#1.00¤3#EK_ErstatterD¤2#0¤2#12.03.2020¤3#EK_Signatur¤2#0¤2#Terje Johannessen¤3#EK_Verifisert¤2#0¤2# ¤3#EK_Hørt¤2#0¤2# ¤3#EK_AuditReview¤2#2¤2# ¤3#EK_AuditApprove¤2#2¤2# ¤3#EK_Gradering¤2#0¤2#Åpen¤3#EK_Gradnr¤2#4¤2#0¤3#EK_Kapittel¤2#4¤2# ¤3#EK_Referanse¤2#2¤2# 0	¤3#EK_RefNr¤2#0¤2#I.PAS.08.013¤3#EK_Revisjon¤2#0¤2#2.00¤3#EK_Ansvarlig¤2#0¤2#Langnes, Anne Sværen¤3#EK_SkrevetAv¤2#0¤2#Malene Torsvik/Anne Sværen Langnes¤3#EK_DokAnsvNavn¤2#0¤2#Anne Sværen Langnes¤3#EK_UText2¤2#0¤2# ¤3#EK_UText3¤2#0¤2# ¤3#EK_UText4¤2#0¤2# ¤3#EK_Status¤2#0¤2#I bruk¤3#EK_Stikkord¤2#0¤2#corona, coV, virus, SARS, isolasjon?, isolasjon, avisolert¤3#EK_SuperStikkord¤2#0¤2#¤3#EK_Rapport¤2#3¤2#¤3#EK_EKPrintMerke¤2#0¤2#Papirutskrift er kun gyldig på utskriftsdato¤3#EK_Watermark¤2#0¤2#¤3#EK_Utgave¤2#0¤2#2.00¤3#EK_Merknad¤2#7¤2#¤3#EK_VerLogg¤2#2¤2#Ver. 2.00 - 14.04.2023|¤1#Ver. 1.00 - 13.03.2020|¤3#EK_RF1¤2#4¤2# ¤3#EK_RF2¤2#4¤2# ¤3#EK_RF3¤2#4¤2# ¤3#EK_RF4¤2#4¤2# ¤3#EK_RF5¤2#4¤2# ¤3#EK_RF6¤2#4¤2# ¤3#EK_RF7¤2#4¤2# ¤3#EK_RF8¤2#4¤2# ¤3#EK_RF9¤2#4¤2# ¤3#EK_Mappe1¤2#4¤2# ¤3#EK_Mappe2¤2#4¤2# ¤3#EK_Mappe3¤2#4¤2# ¤3#EK_Mappe4¤2#4¤2# ¤3#EK_Mappe5¤2#4¤2# ¤3#EK_Mappe6¤2#4¤2# ¤3#EK_Mappe7¤2#4¤2# ¤3#EK_Mappe8¤2#4¤2# ¤3#EK_Mappe9¤2#4¤2# ¤3#EK_DL¤2#0¤2#13¤3#EK_GjelderTil¤2#0¤2#14.04.2025¤3#EK_Vedlegg¤2#2¤2# 0	¤3#EK_AvdelingOver¤2#4¤2# ¤3#EK_HRefNr¤2#0¤2# ¤3#EK_HbNavn¤2#0¤2# ¤3#EK_DokRefnr¤2#4¤2#00021008¤3#EK_Dokendrdato¤2#4¤2#14.04.2023 14:23:45¤3#EK_HbType¤2#4¤2# ¤3#EK_Offisiell¤2#4¤2# ¤3#EK_VedleggRef¤2#4¤2#I.PAS.08.013¤3#EK_Strukt00¤2#5¤2#¤5#I¤5#Overordnede dokumenter/prosedyrer¤5#0¤5#0¤4#.¤5#PAS¤5#Pasientsystemer¤5#0¤5#0¤4#.¤5#08¤5#Imatis brukermanualer¤5#0¤5#0¤4#\¤3#EK_Strukt01¤2#5¤2#¤3#EK_Pub¤2#6¤2#;10;15;¤3#EKR_DokType¤2#0¤2# ¤3#EKR_Doktittel¤2#0¤2# ¤3#EKR_DokumentID¤2#0¤2# ¤3#EKR_RefNr¤2#0¤2# ¤3#EKR_Gradering¤2#0¤2# ¤3#EKR_Signatur¤2#0¤2# ¤3#EKR_Verifisert¤2#0¤2# ¤3#EKR_Hørt¤2#0¤2# ¤3#EKR_AuditReview¤2#2¤2# ¤3#EKR_AuditApprove¤2#2¤2# ¤3#EKR_AuditFinal¤2#2¤2# ¤3#EKR_Dokeier¤2#0¤2# ¤3#EKR_Status¤2#0¤2# ¤3#EKR_Opprettet¤2#0¤2# ¤3#EKR_Endret¤2#0¤2# ¤3#EKR_Ibruk¤2#0¤2# ¤3#EKR_Rapport¤2#3¤2# ¤3#EKR_Utgitt¤2#0¤2# ¤3#EKR_SkrevetAv¤2#0¤2# ¤3#EKR_UText1¤2#0¤2# ¤3#EKR_UText2¤2#0¤2# ¤3#EKR_UText3¤2#0¤2# ¤3#EKR_UText4¤2#0¤2# ¤3#EKR_DokRefnr¤2#4¤2# ¤3#EKR_Gradnr¤2#4¤2# ¤3#EKR_Strukt00¤2#5¤2#¤5#I¤5#Overordnede dokumenter/prosedyrer¤5#0¤5#0¤4#.¤5#PAS¤5#Pasientsystemer¤5#0¤5#0¤4#.¤5#08¤5#Imatis brukermanualer¤5#0¤5#0¤4#\¤3#</dc:description>
  <cp:keywords>&lt;dok08649.pptx&gt;&lt;n&gt;ek_type&lt;/n&gt;&lt;v&gt;DOK&lt;/v&gt;&lt;n&gt;khb&lt;/n&gt;&lt;v&gt;UB&lt;/v&gt;&lt;n&gt;beskyttet&lt;/n&gt;&lt;v&gt;nei&lt;/v&gt;&lt;/dok08649.pptx&gt;</cp:keywords>
  <cp:lastModifiedBy>Johannessen, Terje</cp:lastModifiedBy>
  <cp:revision>50</cp:revision>
  <dcterms:created xsi:type="dcterms:W3CDTF">2019-03-30T11:35:24Z</dcterms:created>
  <dcterms:modified xsi:type="dcterms:W3CDTF">2025-11-19T12:58:26Z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0x010100C5F6755B4328DD4E894B7808F19337BA</vt:lpwstr>
  </property>
  <property fmtid="{D5CDD505-2E9C-101B-9397-08002B2CF9AE}" pid="3" name="CurrDocVer">
    <vt:lpwstr>2.20</vt:lpwstr>
  </property>
  <property fmtid="{D5CDD505-2E9C-101B-9397-08002B2CF9AE}" pid="4" name="EK_Format">
    <vt:lpwstr>-1</vt:lpwstr>
  </property>
  <property fmtid="{D5CDD505-2E9C-101B-9397-08002B2CF9AE}" pid="5" name="MSIP_Label_0c3ffc1c-ef00-4620-9c2f-7d9c1597774b_ActionId">
    <vt:lpwstr>e7ed2612-427b-43d2-822e-b0edcc026f07</vt:lpwstr>
  </property>
  <property fmtid="{D5CDD505-2E9C-101B-9397-08002B2CF9AE}" pid="6" name="MSIP_Label_0c3ffc1c-ef00-4620-9c2f-7d9c1597774b_ContentBits">
    <vt:lpwstr>2</vt:lpwstr>
  </property>
  <property fmtid="{D5CDD505-2E9C-101B-9397-08002B2CF9AE}" pid="7" name="MSIP_Label_0c3ffc1c-ef00-4620-9c2f-7d9c1597774b_Enabled">
    <vt:lpwstr>true</vt:lpwstr>
  </property>
  <property fmtid="{D5CDD505-2E9C-101B-9397-08002B2CF9AE}" pid="8" name="MSIP_Label_0c3ffc1c-ef00-4620-9c2f-7d9c1597774b_Method">
    <vt:lpwstr>Standard</vt:lpwstr>
  </property>
  <property fmtid="{D5CDD505-2E9C-101B-9397-08002B2CF9AE}" pid="9" name="MSIP_Label_0c3ffc1c-ef00-4620-9c2f-7d9c1597774b_Name">
    <vt:lpwstr>Intern</vt:lpwstr>
  </property>
  <property fmtid="{D5CDD505-2E9C-101B-9397-08002B2CF9AE}" pid="10" name="MSIP_Label_0c3ffc1c-ef00-4620-9c2f-7d9c1597774b_SetDate">
    <vt:lpwstr>2023-04-14T12:23:54Z</vt:lpwstr>
  </property>
  <property fmtid="{D5CDD505-2E9C-101B-9397-08002B2CF9AE}" pid="11" name="MSIP_Label_0c3ffc1c-ef00-4620-9c2f-7d9c1597774b_SiteId">
    <vt:lpwstr>bdcbe535-f3cf-49f5-8a6a-fb6d98dc7837</vt:lpwstr>
  </property>
</Properties>
</file>